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2"/>
  </p:sldMasterIdLst>
  <p:notesMasterIdLst>
    <p:notesMasterId r:id="rId17"/>
  </p:notesMasterIdLst>
  <p:sldIdLst>
    <p:sldId id="256" r:id="rId3"/>
    <p:sldId id="282" r:id="rId4"/>
    <p:sldId id="260" r:id="rId5"/>
    <p:sldId id="289" r:id="rId6"/>
    <p:sldId id="290" r:id="rId7"/>
    <p:sldId id="291" r:id="rId8"/>
    <p:sldId id="257" r:id="rId9"/>
    <p:sldId id="259" r:id="rId10"/>
    <p:sldId id="283" r:id="rId11"/>
    <p:sldId id="284" r:id="rId12"/>
    <p:sldId id="285" r:id="rId13"/>
    <p:sldId id="286" r:id="rId14"/>
    <p:sldId id="268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93741"/>
  </p:normalViewPr>
  <p:slideViewPr>
    <p:cSldViewPr snapToGrid="0" snapToObjects="1">
      <p:cViewPr varScale="1">
        <p:scale>
          <a:sx n="103" d="100"/>
          <a:sy n="103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2025/10/13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813964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60723" y="3267182"/>
            <a:ext cx="5772586" cy="647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60722" y="3914455"/>
            <a:ext cx="5772586" cy="2774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60722" y="5247526"/>
            <a:ext cx="5772586" cy="2774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panose="020B0503020204020204" charset="-122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panose="020B0503020204020204" charset="-122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1826311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1590784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96487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272934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4103433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867906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1479947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1244420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61850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238298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375706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52154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4895630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4660103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96732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73180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105890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1870363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3244451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008924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438301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414748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932030" y="5521573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800714" y="5286046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73263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870347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634820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1814944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1579417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276646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253094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932030" y="3711065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800714" y="3475538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932030" y="465566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5800714" y="442013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23"/>
          </p:nvPr>
        </p:nvSpPr>
        <p:spPr>
          <a:xfrm>
            <a:off x="6932030" y="560025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5800714" y="536473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41563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888975" y="297623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757659" y="274071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5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86691" y="14422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61913" y="85346"/>
            <a:ext cx="724778" cy="4804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panose="020B0503020204020204" charset="-122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18820" y="2608938"/>
            <a:ext cx="7022465" cy="1224595"/>
          </a:xfrm>
        </p:spPr>
        <p:txBody>
          <a:bodyPr/>
          <a:lstStyle/>
          <a:p>
            <a:r>
              <a:rPr kumimoji="1" lang="zh-CN" altLang="en-US" sz="9600" b="0" dirty="0">
                <a:latin typeface="STXingkai" panose="02010800040101010101" pitchFamily="2" charset="-122"/>
                <a:ea typeface="STXingkai" panose="02010800040101010101" pitchFamily="2" charset="-122"/>
              </a:rPr>
              <a:t>有福的确据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15967" y="4006530"/>
            <a:ext cx="5772586" cy="751674"/>
          </a:xfrm>
        </p:spPr>
        <p:txBody>
          <a:bodyPr/>
          <a:lstStyle/>
          <a:p>
            <a:r>
              <a:rPr kumimoji="1" lang="zh-CN" altLang="en-US" sz="2800" b="0" dirty="0">
                <a:latin typeface="FangSong" panose="02010609060101010101" pitchFamily="49" charset="-122"/>
                <a:ea typeface="FangSong" panose="02010609060101010101" pitchFamily="49" charset="-122"/>
              </a:rPr>
              <a:t>颂赞的歌声 </a:t>
            </a:r>
            <a:r>
              <a:rPr kumimoji="1" lang="en-US" altLang="zh-CN" sz="2800" b="0" dirty="0">
                <a:latin typeface="FangSong" panose="02010609060101010101" pitchFamily="49" charset="-122"/>
                <a:ea typeface="FangSong" panose="02010609060101010101" pitchFamily="49" charset="-122"/>
              </a:rPr>
              <a:t>— </a:t>
            </a:r>
            <a:r>
              <a:rPr kumimoji="1" lang="zh-CN" altLang="en-US" sz="2800" b="0" dirty="0">
                <a:latin typeface="FangSong" panose="02010609060101010101" pitchFamily="49" charset="-122"/>
                <a:ea typeface="FangSong" panose="02010609060101010101" pitchFamily="49" charset="-122"/>
              </a:rPr>
              <a:t>对救恩的珍赏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015966" y="4634553"/>
            <a:ext cx="6422801" cy="636694"/>
          </a:xfrm>
        </p:spPr>
        <p:txBody>
          <a:bodyPr/>
          <a:lstStyle/>
          <a:p>
            <a:r>
              <a:rPr kumimoji="1" lang="en-US" altLang="zh-CN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kumimoji="1" lang="zh-CN" altLang="en-US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生命诗歌第</a:t>
            </a:r>
            <a:r>
              <a:rPr kumimoji="1" lang="en-US" altLang="zh-CN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180</a:t>
            </a:r>
            <a:r>
              <a:rPr kumimoji="1" lang="zh-CN" altLang="en-US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首</a:t>
            </a:r>
            <a:r>
              <a:rPr kumimoji="1" lang="en-US" altLang="zh-CN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;</a:t>
            </a:r>
            <a:r>
              <a:rPr kumimoji="1" lang="zh-CN" altLang="en-US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整编本第</a:t>
            </a:r>
            <a:r>
              <a:rPr kumimoji="1" lang="en-US" altLang="zh-CN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265</a:t>
            </a:r>
            <a:r>
              <a:rPr kumimoji="1" lang="zh-CN" altLang="en-US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首；选本第</a:t>
            </a:r>
            <a:r>
              <a:rPr kumimoji="1" lang="en-US" altLang="zh-CN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531</a:t>
            </a:r>
            <a:r>
              <a:rPr kumimoji="1" lang="zh-CN" altLang="en-US" sz="2200" dirty="0">
                <a:latin typeface="FangSong" panose="02010609060101010101" pitchFamily="49" charset="-122"/>
                <a:ea typeface="FangSong" panose="02010609060101010101" pitchFamily="49" charset="-122"/>
              </a:rPr>
              <a:t>首）</a:t>
            </a:r>
          </a:p>
        </p:txBody>
      </p:sp>
      <p:sp>
        <p:nvSpPr>
          <p:cNvPr id="5" name="矩形 4"/>
          <p:cNvSpPr/>
          <p:nvPr/>
        </p:nvSpPr>
        <p:spPr>
          <a:xfrm>
            <a:off x="997552" y="1736062"/>
            <a:ext cx="5557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latin typeface="Apple Chancery" panose="03020702040506060504" charset="0"/>
                <a:cs typeface="Apple Chancery" panose="03020702040506060504" charset="0"/>
              </a:rPr>
              <a:t>Blessed  Assurance</a:t>
            </a: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ACF37641-2F8A-2F17-337B-B82AD8A85E5C}"/>
              </a:ext>
            </a:extLst>
          </p:cNvPr>
          <p:cNvSpPr txBox="1">
            <a:spLocks/>
          </p:cNvSpPr>
          <p:nvPr/>
        </p:nvSpPr>
        <p:spPr>
          <a:xfrm>
            <a:off x="927077" y="6405403"/>
            <a:ext cx="10993755" cy="469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  M</a:t>
            </a:r>
            <a:r>
              <a:rPr lang="zh-CN" altLang="en-US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 </a:t>
            </a:r>
            <a:r>
              <a:rPr lang="en-US" altLang="zh-CN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&amp;</a:t>
            </a:r>
            <a:r>
              <a:rPr lang="zh-CN" altLang="en-US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 </a:t>
            </a:r>
            <a:r>
              <a:rPr lang="en-US" altLang="zh-CN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J </a:t>
            </a:r>
            <a:r>
              <a:rPr lang="zh-CN" altLang="en-US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 </a:t>
            </a:r>
            <a:r>
              <a:rPr lang="en-US" altLang="zh-CN" i="1" dirty="0">
                <a:solidFill>
                  <a:schemeClr val="bg1"/>
                </a:solidFill>
                <a:latin typeface="Arial Narrow" panose="020B0604020202020204" pitchFamily="34" charset="0"/>
                <a:ea typeface="Brush Script MT" panose="03060802040406070304" pitchFamily="66" charset="-122"/>
                <a:cs typeface="Arial Narrow" panose="020B0604020202020204" pitchFamily="34" charset="0"/>
              </a:rPr>
              <a:t>Edited</a:t>
            </a:r>
            <a:endParaRPr lang="zh-CN" altLang="en-US" i="1" dirty="0">
              <a:solidFill>
                <a:schemeClr val="bg1"/>
              </a:solidFill>
              <a:latin typeface="Arial Narrow" panose="020B0604020202020204" pitchFamily="34" charset="0"/>
              <a:ea typeface="Brush Script MT" panose="03060802040406070304" pitchFamily="66" charset="-122"/>
              <a:cs typeface="Arial Narrow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6847" y="80893"/>
            <a:ext cx="3819097" cy="571389"/>
          </a:xfrm>
        </p:spPr>
        <p:txBody>
          <a:bodyPr/>
          <a:lstStyle/>
          <a:p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</a:rPr>
              <a:t>启示的话</a:t>
            </a:r>
          </a:p>
        </p:txBody>
      </p:sp>
      <p:sp>
        <p:nvSpPr>
          <p:cNvPr id="3" name="矩形 2"/>
          <p:cNvSpPr/>
          <p:nvPr/>
        </p:nvSpPr>
        <p:spPr>
          <a:xfrm>
            <a:off x="316865" y="814705"/>
            <a:ext cx="11575415" cy="584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得胜者所以作得胜者，不是为着自己得荣耀，得冠冕，乃是站在教会所当站的地位上，替教会作事情。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教会在神的面前，有她</a:t>
            </a:r>
            <a:r>
              <a:rPr lang="zh-CN" altLang="en-US" sz="2600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所当是的情形，所当作的工作，所当负的责任，所当站的地位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。但是教会失败了，没有是所当是的，没有作所当作的，没有负所当负的，没有站所当站的。惟有一班人站在那个地位，来替教会作那些事情，负那个责任，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这一班人就是得胜者。得胜者所作的，就算是全教会所作的。神就算是已经得着了。这就是男孩子的原则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marL="342900" indent="-342900" algn="just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神永远的旨意中需要有一班得胜者。我们不得不承认，教会在历史上是失败的。神就是要呼召得胜者来替教会站住。这里的男孩子，特别是指着末后的得胜者说的。男孩子一产生，被提到神宝座那里去，立刻天上就发生了事情，撒但就被摔下来。这就是说，神的难处因着男孩子的被提就解决了，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好像男孩子一出来，神的目的就非得着不可了。这是今天神所呼召、所注意的，神要得着这样的人来达到祂当初的目的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82329" y="625128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——</a:t>
            </a:r>
            <a:r>
              <a:rPr kumimoji="1" lang="zh-CN" altLang="en-US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摘自</a:t>
            </a: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kumimoji="1" lang="zh-CN" altLang="en-US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荣耀的教会</a:t>
            </a: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kumimoji="1" lang="zh-CN" altLang="en-US" sz="1400" i="1" u="sng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0725" y="267314"/>
            <a:ext cx="4399721" cy="648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三</a:t>
            </a:r>
            <a:r>
              <a:rPr kumimoji="1" lang="en-US" altLang="zh-CN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	</a:t>
            </a:r>
            <a:r>
              <a:rPr kumimoji="1"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得救后的生活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完全的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顺服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，完全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安息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 与主时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交通，何等福气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；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儆醒且等候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仰望主来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 充满</a:t>
            </a:r>
            <a:r>
              <a:rPr kumimoji="1" lang="zh-CN" altLang="en-US" sz="3200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主甘甜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，浸透</a:t>
            </a:r>
            <a:r>
              <a:rPr kumimoji="1" lang="zh-CN" altLang="en-US" sz="3200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主爱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。（副） 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这是我见证，是我诗歌， 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赞美我救主，口唱心和！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这是我见证，是我诗歌， 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赞美我救主，终日欢乐！</a:t>
            </a:r>
            <a:endParaRPr kumimoji="1" lang="zh-CN" altLang="en-US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23180" y="3010433"/>
            <a:ext cx="6909435" cy="371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10000"/>
              </a:lnSpc>
              <a:buFont typeface="Arial" panose="020B060402020209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charset="-122"/>
                <a:ea typeface="华文行楷" panose="02010800040101010101" charset="-122"/>
                <a:sym typeface="+mn-ea"/>
              </a:rPr>
              <a:t>灵感：</a:t>
            </a:r>
            <a:endParaRPr kumimoji="1" lang="zh-CN" altLang="en-US" sz="2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342900" indent="-342900" algn="l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3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越顺服，越安息，越有主的说话。何等福气，我短暂的一生，能联于这位神永远的旨意。</a:t>
            </a:r>
          </a:p>
          <a:p>
            <a:pPr marL="342900" indent="-342900" algn="l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3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所以，我不愿意随便，我是儆醒的，等候的，主什么时候来，我不知道，但是我是一个实实在在等候祂来的人。</a:t>
            </a:r>
            <a:endParaRPr kumimoji="1" lang="en-US" altLang="zh-CN" sz="2600" dirty="0">
              <a:solidFill>
                <a:schemeClr val="accent3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42900" indent="-342900" algn="l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3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诗人真像一位主的情人，不断交通，不断等候，享受主的甘甜和主的爱。</a:t>
            </a:r>
          </a:p>
        </p:txBody>
      </p:sp>
      <p:sp>
        <p:nvSpPr>
          <p:cNvPr id="2" name="矩形 1"/>
          <p:cNvSpPr/>
          <p:nvPr/>
        </p:nvSpPr>
        <p:spPr>
          <a:xfrm>
            <a:off x="5123326" y="248536"/>
            <a:ext cx="6777319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charset="-122"/>
                <a:ea typeface="华文行楷" panose="02010800040101010101" charset="-122"/>
                <a:sym typeface="+mn-ea"/>
              </a:rPr>
              <a:t>真理：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主已经近了。应当一无挂虑，只要凡事藉着祷告、祈求和感谢，将你们所要的告诉神。神所赐出人意外的平安，必在基督耶稣里，保守你们的心怀意念。（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腓四</a:t>
            </a:r>
            <a:r>
              <a:rPr lang="en-US" altLang="zh-CN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5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下</a:t>
            </a:r>
            <a:r>
              <a:rPr lang="en-US" altLang="zh-CN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-7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6847" y="99308"/>
            <a:ext cx="3819097" cy="571389"/>
          </a:xfrm>
        </p:spPr>
        <p:txBody>
          <a:bodyPr/>
          <a:lstStyle/>
          <a:p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</a:rPr>
              <a:t>启示的话</a:t>
            </a:r>
          </a:p>
        </p:txBody>
      </p:sp>
      <p:sp>
        <p:nvSpPr>
          <p:cNvPr id="20" name="矩形 19"/>
          <p:cNvSpPr/>
          <p:nvPr/>
        </p:nvSpPr>
        <p:spPr>
          <a:xfrm>
            <a:off x="203106" y="849752"/>
            <a:ext cx="11818565" cy="581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27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和主之间，永远有一个秘密，那时因爱而有的。我们永远不能有多少属灵的得着就向人漏出多少，我们该留下来单单地给主享受。今天能够和主维持一个秘密的人不多。第一，是因他和主的关系不一定那么亲；第二，也许他和主非常亲，但他还不一定有秘密；第三，他有秘密，但不一定不会讲出来。</a:t>
            </a:r>
          </a:p>
          <a:p>
            <a:pPr marL="457200" indent="-4572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27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我和主特别的交通，那种特别的关系，是不能向人随便说的，只能单单地告诉主，这就是“内室的经历”。内室的经历越长、越多，走主的道路就越好。</a:t>
            </a:r>
            <a:endParaRPr lang="en-US" altLang="zh-CN" sz="2700" i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indent="-4572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27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一个在正直里爱主的人，才是真正爱主的人，</a:t>
            </a:r>
            <a:r>
              <a:rPr lang="zh-CN" altLang="en-US" sz="2700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他的爱主是没有条件的，他的跟随主是没有条件的，他的事奉是没有条件的，他的活在交通中也是没有条件的</a:t>
            </a:r>
            <a:r>
              <a:rPr lang="zh-CN" altLang="en-US" sz="27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。他不用喜乐来代替主，他不用其他的感觉来代替主，他也不用主的同在来代替主。他爱主的光景，完全是顺服的。</a:t>
            </a:r>
            <a:r>
              <a:rPr lang="zh-CN" altLang="en-US" sz="27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他的爱主，是在主之外没有要求的，他只要主，只爱主！</a:t>
            </a:r>
            <a:endParaRPr lang="zh-CN" altLang="en-US" sz="27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83955" y="6343604"/>
            <a:ext cx="3657600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——</a:t>
            </a:r>
            <a:r>
              <a:rPr kumimoji="1" lang="zh-CN" altLang="en-US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摘自</a:t>
            </a: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kumimoji="1" lang="zh-CN" altLang="en-US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神圣罗曼史</a:t>
            </a: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kumimoji="1" lang="zh-CN" altLang="en-US" sz="1400" i="1" u="sng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23620" y="70568"/>
            <a:ext cx="3819097" cy="518079"/>
          </a:xfrm>
        </p:spPr>
        <p:txBody>
          <a:bodyPr/>
          <a:lstStyle/>
          <a:p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</a:rPr>
              <a:t>诗歌鉴赏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1224117" y="1415845"/>
            <a:ext cx="5410609" cy="2598584"/>
            <a:chOff x="1224117" y="1415845"/>
            <a:chExt cx="4719483" cy="1991033"/>
          </a:xfrm>
        </p:grpSpPr>
        <p:sp>
          <p:nvSpPr>
            <p:cNvPr id="4" name="圆角矩形 3"/>
            <p:cNvSpPr/>
            <p:nvPr/>
          </p:nvSpPr>
          <p:spPr>
            <a:xfrm>
              <a:off x="1224117" y="1415845"/>
              <a:ext cx="4719483" cy="1991033"/>
            </a:xfrm>
            <a:prstGeom prst="roundRect">
              <a:avLst>
                <a:gd name="adj" fmla="val 507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  <a:latin typeface="STZhongsong" panose="02010600040101010101" pitchFamily="2" charset="-122"/>
                <a:ea typeface="STZhongsong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987" y="2010429"/>
              <a:ext cx="2919647" cy="498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对救恩的把握</a:t>
              </a:r>
            </a:p>
          </p:txBody>
        </p:sp>
        <p:sp>
          <p:nvSpPr>
            <p:cNvPr id="23" name="文本框 8"/>
            <p:cNvSpPr txBox="1"/>
            <p:nvPr/>
          </p:nvSpPr>
          <p:spPr>
            <a:xfrm>
              <a:off x="1512538" y="1492318"/>
              <a:ext cx="2919647" cy="62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情感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184491" y="1415845"/>
            <a:ext cx="5410609" cy="2598584"/>
            <a:chOff x="6184491" y="1415845"/>
            <a:chExt cx="4719483" cy="1991033"/>
          </a:xfrm>
        </p:grpSpPr>
        <p:sp>
          <p:nvSpPr>
            <p:cNvPr id="17" name="圆角矩形 16"/>
            <p:cNvSpPr/>
            <p:nvPr/>
          </p:nvSpPr>
          <p:spPr>
            <a:xfrm>
              <a:off x="6184491" y="1415845"/>
              <a:ext cx="4719483" cy="1991033"/>
            </a:xfrm>
            <a:prstGeom prst="roundRect">
              <a:avLst>
                <a:gd name="adj" fmla="val 507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  <a:latin typeface="STZhongsong" panose="02010600040101010101" pitchFamily="2" charset="-122"/>
                <a:ea typeface="STZhongsong" panose="020106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01470" y="2029700"/>
              <a:ext cx="4193530" cy="498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弗一</a:t>
              </a:r>
              <a:r>
                <a:rPr lang="en-US" altLang="zh-CN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13-14</a:t>
              </a:r>
              <a:endParaRPr lang="zh-CN" altLang="en-US" sz="2800" dirty="0">
                <a:solidFill>
                  <a:schemeClr val="bg1"/>
                </a:solidFill>
                <a:latin typeface="STZhongsong" panose="02010600040101010101" pitchFamily="2" charset="-122"/>
                <a:ea typeface="STZhongsong" panose="02010600040101010101" pitchFamily="2" charset="-122"/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6537218" y="1483369"/>
              <a:ext cx="2919647" cy="62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真理</a:t>
              </a: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1216219" y="3592918"/>
            <a:ext cx="5418507" cy="2668183"/>
            <a:chOff x="1217228" y="3609189"/>
            <a:chExt cx="4726372" cy="2044360"/>
          </a:xfrm>
        </p:grpSpPr>
        <p:sp>
          <p:nvSpPr>
            <p:cNvPr id="18" name="圆角矩形 17"/>
            <p:cNvSpPr/>
            <p:nvPr/>
          </p:nvSpPr>
          <p:spPr>
            <a:xfrm>
              <a:off x="1224117" y="3662516"/>
              <a:ext cx="4719483" cy="1991033"/>
            </a:xfrm>
            <a:prstGeom prst="roundRect">
              <a:avLst>
                <a:gd name="adj" fmla="val 507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  <a:latin typeface="STZhongsong" panose="02010600040101010101" pitchFamily="2" charset="-122"/>
                <a:ea typeface="STZhongsong" panose="0201060004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217228" y="4158002"/>
              <a:ext cx="4266280" cy="139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10000"/>
                </a:lnSpc>
                <a:buFont typeface="Arial" panose="020B0604020202090204" pitchFamily="34" charset="0"/>
                <a:buChar char="•"/>
              </a:pPr>
              <a:r>
                <a:rPr lang="zh-CN" altLang="en-US" sz="26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得救，得着圣灵在我们里面作质作印记</a:t>
              </a:r>
              <a:endParaRPr lang="en-US" altLang="zh-CN" sz="2600" dirty="0">
                <a:solidFill>
                  <a:schemeClr val="bg1"/>
                </a:solidFill>
                <a:latin typeface="STZhongsong" panose="02010600040101010101" pitchFamily="2" charset="-122"/>
                <a:ea typeface="STZhongsong" panose="02010600040101010101" pitchFamily="2" charset="-122"/>
              </a:endParaRPr>
            </a:p>
            <a:p>
              <a:pPr marL="285750" lvl="0" indent="-285750">
                <a:lnSpc>
                  <a:spcPct val="110000"/>
                </a:lnSpc>
                <a:buFont typeface="Arial" panose="020B0604020202090204" pitchFamily="34" charset="0"/>
                <a:buChar char="•"/>
              </a:pPr>
              <a:r>
                <a:rPr lang="zh-CN" altLang="en-US" sz="26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得救不是结束，而是作神儿女 生活的开始，秘诀就是“顺服”</a:t>
              </a:r>
            </a:p>
          </p:txBody>
        </p:sp>
        <p:sp>
          <p:nvSpPr>
            <p:cNvPr id="31" name="文本框 8"/>
            <p:cNvSpPr txBox="1"/>
            <p:nvPr/>
          </p:nvSpPr>
          <p:spPr>
            <a:xfrm>
              <a:off x="1384033" y="3609189"/>
              <a:ext cx="2919647" cy="62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看见</a:t>
              </a: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184491" y="3662516"/>
            <a:ext cx="5410609" cy="2598584"/>
            <a:chOff x="6184491" y="3662516"/>
            <a:chExt cx="4719483" cy="1991033"/>
          </a:xfrm>
        </p:grpSpPr>
        <p:sp>
          <p:nvSpPr>
            <p:cNvPr id="19" name="圆角矩形 18"/>
            <p:cNvSpPr/>
            <p:nvPr/>
          </p:nvSpPr>
          <p:spPr>
            <a:xfrm>
              <a:off x="6184491" y="3662516"/>
              <a:ext cx="4719483" cy="1991033"/>
            </a:xfrm>
            <a:prstGeom prst="roundRect">
              <a:avLst>
                <a:gd name="adj" fmla="val 5073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>
                  <a:solidFill>
                    <a:schemeClr val="tx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》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601470" y="4285062"/>
              <a:ext cx="4193530" cy="1225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得救后的地位</a:t>
              </a:r>
              <a:r>
                <a:rPr lang="en-US" altLang="zh-CN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~</a:t>
              </a: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作神后嗣 </a:t>
              </a:r>
              <a:r>
                <a:rPr lang="en-US" altLang="zh-CN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—&gt;</a:t>
              </a:r>
            </a:p>
            <a:p>
              <a:pPr lvl="0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得救后的盼望</a:t>
              </a:r>
              <a:r>
                <a:rPr lang="en-US" altLang="zh-CN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~</a:t>
              </a: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被提 </a:t>
              </a:r>
              <a:r>
                <a:rPr lang="en-US" altLang="zh-CN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—</a:t>
              </a: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》</a:t>
              </a:r>
              <a:endParaRPr lang="en-US" altLang="zh-CN" sz="2800" dirty="0">
                <a:solidFill>
                  <a:schemeClr val="bg1"/>
                </a:solidFill>
                <a:latin typeface="STZhongsong" panose="02010600040101010101" pitchFamily="2" charset="-122"/>
                <a:ea typeface="STZhongsong" panose="02010600040101010101" pitchFamily="2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得救后的生活</a:t>
              </a:r>
              <a:r>
                <a:rPr lang="en-US" altLang="zh-CN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~</a:t>
              </a:r>
              <a:r>
                <a:rPr lang="zh-CN" altLang="en-US" sz="2800" dirty="0">
                  <a:solidFill>
                    <a:schemeClr val="bg1"/>
                  </a:solidFill>
                  <a:latin typeface="STZhongsong" panose="02010600040101010101" pitchFamily="2" charset="-122"/>
                  <a:ea typeface="STZhongsong" panose="02010600040101010101" pitchFamily="2" charset="-122"/>
                </a:rPr>
                <a:t>儆醒等候。</a:t>
              </a:r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6537218" y="3729750"/>
              <a:ext cx="2919647" cy="62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latin typeface="STZhongsong" panose="02010600040101010101" pitchFamily="2" charset="-122"/>
                  <a:ea typeface="STZhongsong" panose="02010600040101010101" pitchFamily="2" charset="-122"/>
                  <a:sym typeface="+mn-ea"/>
                </a:rPr>
                <a:t>经历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6865" y="102870"/>
            <a:ext cx="3818890" cy="495300"/>
          </a:xfrm>
        </p:spPr>
        <p:txBody>
          <a:bodyPr/>
          <a:lstStyle/>
          <a:p>
            <a:r>
              <a:rPr kumimoji="1" lang="zh-CN" altLang="en-US" sz="3600" dirty="0">
                <a:latin typeface="Heiti SC Medium" panose="02000000000000000000" charset="-122"/>
                <a:ea typeface="Heiti SC Medium" panose="02000000000000000000" charset="-122"/>
              </a:rPr>
              <a:t>个人学习</a:t>
            </a:r>
          </a:p>
        </p:txBody>
      </p:sp>
      <p:sp>
        <p:nvSpPr>
          <p:cNvPr id="66" name="矩形 65"/>
          <p:cNvSpPr/>
          <p:nvPr/>
        </p:nvSpPr>
        <p:spPr>
          <a:xfrm>
            <a:off x="719441" y="947195"/>
            <a:ext cx="10772344" cy="5438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“有福的确据，</a:t>
            </a: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基督属我！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”这是一个基督徒的地位，也是我们一生起起伏伏还能不离开主的</a:t>
            </a:r>
            <a:r>
              <a:rPr lang="zh-CN" altLang="en-US" sz="2800" u="sng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秘诀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基督属我！</a:t>
            </a:r>
            <a:endParaRPr lang="en-US" altLang="zh-CN" sz="28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我里面有这样的把握，我软弱也好，刚强也好，</a:t>
            </a: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基督属我！</a:t>
            </a:r>
            <a:endParaRPr lang="en-US" altLang="zh-CN" sz="28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是神给我们的</a:t>
            </a:r>
            <a:r>
              <a:rPr lang="zh-CN" altLang="en-US" sz="2800" u="sng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应许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基督属我！</a:t>
            </a:r>
            <a:endParaRPr lang="en-US" altLang="zh-CN" sz="28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这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是我们能一生跟随主的</a:t>
            </a:r>
            <a:r>
              <a:rPr lang="zh-CN" altLang="en-US" sz="2800" u="sng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把握：</a:t>
            </a: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基督属我！</a:t>
            </a:r>
            <a:endParaRPr lang="en-US" altLang="zh-CN" sz="28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这是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成为我一路上的</a:t>
            </a:r>
            <a:r>
              <a:rPr lang="zh-CN" altLang="en-US" sz="2800" u="sng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扶持和供应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基督属我！</a:t>
            </a: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何实际，何丰富！</a:t>
            </a:r>
            <a:endParaRPr lang="en-US" altLang="zh-CN" sz="28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要完全的顺服，不是一件简单的事情。唱诗很简单，祷告也很简单。但当主来摸我不愿意给祂的东西时，完全的顺服就不那么容易了。没有完全的顺服，就没有与主之间完全的甘甜和安息。</a:t>
            </a:r>
            <a:endParaRPr lang="en-US" altLang="zh-CN" sz="28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961" t="10588" r="5858" b="36863"/>
          <a:stretch>
            <a:fillRect/>
          </a:stretch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1313" t="64902" r="13232" b="13138"/>
          <a:stretch>
            <a:fillRect/>
          </a:stretch>
        </p:blipFill>
        <p:spPr>
          <a:xfrm>
            <a:off x="6096000" y="0"/>
            <a:ext cx="6095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0180" y="125730"/>
            <a:ext cx="11860530" cy="10452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</a:rPr>
              <a:t>诗歌作者 </a:t>
            </a:r>
            <a:r>
              <a:rPr kumimoji="1" lang="zh-CN" altLang="en-US" sz="3200" dirty="0">
                <a:latin typeface="Heiti SC Medium" panose="02000000000000000000" charset="-122"/>
                <a:ea typeface="Heiti SC Medium" panose="02000000000000000000" charset="-122"/>
              </a:rPr>
              <a:t>及代表作</a:t>
            </a:r>
            <a:endParaRPr kumimoji="1" lang="zh-CN" altLang="en-US" sz="4000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pPr>
              <a:lnSpc>
                <a:spcPct val="80000"/>
              </a:lnSpc>
            </a:pPr>
            <a:r>
              <a:rPr kumimoji="1" lang="en-US" altLang="zh-CN" sz="3000" b="0" u="sng" dirty="0">
                <a:solidFill>
                  <a:schemeClr val="accent3">
                    <a:lumMod val="75000"/>
                  </a:schemeClr>
                </a:solidFill>
                <a:latin typeface="Arial Narrow Regular" panose="020B07060202020A0204" charset="0"/>
                <a:ea typeface="Heiti SC Medium" panose="02000000000000000000" charset="-122"/>
                <a:cs typeface="Arial Narrow Regular" panose="020B07060202020A0204" charset="0"/>
              </a:rPr>
              <a:t>(</a:t>
            </a:r>
            <a:r>
              <a:rPr kumimoji="1" lang="zh-CN" altLang="en-US" sz="3000" b="0" u="sng" dirty="0">
                <a:solidFill>
                  <a:schemeClr val="accent3">
                    <a:lumMod val="75000"/>
                  </a:schemeClr>
                </a:solidFill>
                <a:latin typeface="Arial Narrow Regular" panose="020B07060202020A0204" charset="0"/>
                <a:ea typeface="Heiti SC Medium" panose="02000000000000000000" charset="-122"/>
                <a:cs typeface="Arial Narrow Regular" panose="020B07060202020A0204" charset="0"/>
              </a:rPr>
              <a:t>生命诗歌</a:t>
            </a:r>
            <a:r>
              <a:rPr kumimoji="1" lang="en-US" altLang="zh-CN" sz="2800" b="0" u="sng" dirty="0">
                <a:solidFill>
                  <a:schemeClr val="accent3">
                    <a:lumMod val="75000"/>
                  </a:schemeClr>
                </a:solidFill>
                <a:latin typeface="Arial Narrow Regular" panose="020B07060202020A0204" charset="0"/>
                <a:ea typeface="Heiti SC Medium" panose="02000000000000000000" charset="-122"/>
                <a:cs typeface="Arial Narrow Regular" panose="020B07060202020A0204" charset="0"/>
              </a:rPr>
              <a:t>15,22,118,140,169,179,180,299,308,309,371,544,575,605,609,740</a:t>
            </a:r>
            <a:r>
              <a:rPr kumimoji="1" lang="zh-CN" altLang="en-US" sz="3000" u="sng" dirty="0">
                <a:solidFill>
                  <a:schemeClr val="accent3">
                    <a:lumMod val="75000"/>
                  </a:schemeClr>
                </a:solidFill>
                <a:latin typeface="Heiti SC Medium" panose="02000000000000000000" charset="-122"/>
                <a:ea typeface="Heiti SC Medium" panose="02000000000000000000" charset="-122"/>
              </a:rPr>
              <a:t>）</a:t>
            </a:r>
          </a:p>
        </p:txBody>
      </p:sp>
      <p:pic>
        <p:nvPicPr>
          <p:cNvPr id="1028" name="Picture 4" descr="Fanny Crosb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" y="1310005"/>
            <a:ext cx="2895600" cy="41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07010" y="5657215"/>
            <a:ext cx="2894965" cy="104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latin typeface="Apple Chancery" panose="03020702040506060504" charset="0"/>
                <a:cs typeface="Apple Chancery" panose="03020702040506060504" charset="0"/>
              </a:rPr>
              <a:t>Fanny J. Crosby</a:t>
            </a:r>
          </a:p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Apple Chancery" panose="03020702040506060504" charset="0"/>
                <a:cs typeface="Apple Chancery" panose="03020702040506060504" charset="0"/>
              </a:rPr>
              <a:t>1820-1915</a:t>
            </a:r>
          </a:p>
        </p:txBody>
      </p:sp>
      <p:sp>
        <p:nvSpPr>
          <p:cNvPr id="7" name="矩形 6"/>
          <p:cNvSpPr/>
          <p:nvPr/>
        </p:nvSpPr>
        <p:spPr>
          <a:xfrm>
            <a:off x="3252133" y="1151836"/>
            <a:ext cx="8686802" cy="580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一生创作了八千多首诗歌，被喻为圣诗皇后。</a:t>
            </a: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1823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年，芬妮出生在美国纽约州一个贫穷的家庭，她出生后因感冒引起了眼睛发炎，导致双目失明。</a:t>
            </a: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祖母抚养她长大。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带领芬妮从小认识神，学习神的话语，背诵圣经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。她明白、认识到了神对她的爱，芬妮写道：“我没恨过那位医生，因我一直知道，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慈爱的神，曾藉祂无限的慈爱与奇妙的旨意，使我还能有机会事奉祂。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zh-CN" altLang="en-US" sz="26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芬妮也没有抱怨自己的失明，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岁时她这样写道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哦，尽管我无法看见，我要发奋自强不息。我欢喜发出许多赞美，我不会、也不愿，因失明而哭泣叹息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圣经给了芬妮很多创作灵感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她</a:t>
            </a:r>
            <a:r>
              <a:rPr lang="en-US" altLang="zh-CN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岁就开始写诗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岁时入读纽约盲人学院，在那里学习了钢琴、吉他和歌唱。</a:t>
            </a:r>
            <a:r>
              <a:rPr lang="en-US" altLang="zh-CN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岁时芬妮成为这所学校的老师，教授修辞和历史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sz="2600" b="0" i="0" u="none" strike="noStrike" dirty="0">
              <a:solidFill>
                <a:srgbClr val="5C687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9580" y="107315"/>
            <a:ext cx="2694940" cy="499110"/>
          </a:xfrm>
        </p:spPr>
        <p:txBody>
          <a:bodyPr/>
          <a:lstStyle/>
          <a:p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</a:rPr>
              <a:t>诗歌背景</a:t>
            </a:r>
          </a:p>
        </p:txBody>
      </p:sp>
      <p:sp>
        <p:nvSpPr>
          <p:cNvPr id="2" name="矩形 1"/>
          <p:cNvSpPr/>
          <p:nvPr/>
        </p:nvSpPr>
        <p:spPr>
          <a:xfrm>
            <a:off x="280670" y="923925"/>
            <a:ext cx="11567795" cy="566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有福的确据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芬妮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与好友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克纳普</a:t>
            </a:r>
            <a:r>
              <a:rPr lang="zh-CN" altLang="en-US" sz="2600" dirty="0">
                <a:solidFill>
                  <a:srgbClr val="5C6873"/>
                </a:solidFill>
                <a:latin typeface="Arial Narrow" panose="020B0604020202020204" pitchFamily="34" charset="0"/>
                <a:ea typeface="SimSun" panose="02010600030101010101" pitchFamily="2" charset="-122"/>
                <a:cs typeface="Arial Narrow" panose="020B0604020202020204" pitchFamily="34" charset="0"/>
              </a:rPr>
              <a:t>（</a:t>
            </a:r>
            <a:r>
              <a:rPr lang="en-US" altLang="zh-CN" sz="2600" dirty="0">
                <a:solidFill>
                  <a:srgbClr val="5C6873"/>
                </a:solidFill>
                <a:latin typeface="Arial Narrow" panose="020B0604020202020204" pitchFamily="34" charset="0"/>
                <a:ea typeface="SimSun" panose="02010600030101010101" pitchFamily="2" charset="-122"/>
                <a:cs typeface="Arial Narrow" panose="020B0604020202020204" pitchFamily="34" charset="0"/>
              </a:rPr>
              <a:t>Joseph f. </a:t>
            </a:r>
            <a:r>
              <a:rPr lang="en-US" altLang="zh-CN" sz="2600" dirty="0" err="1">
                <a:solidFill>
                  <a:srgbClr val="5C6873"/>
                </a:solidFill>
                <a:latin typeface="Arial Narrow" panose="020B0604020202020204" pitchFamily="34" charset="0"/>
                <a:ea typeface="SimSun" panose="02010600030101010101" pitchFamily="2" charset="-122"/>
                <a:cs typeface="Arial Narrow" panose="020B0604020202020204" pitchFamily="34" charset="0"/>
              </a:rPr>
              <a:t>knapp</a:t>
            </a:r>
            <a:r>
              <a:rPr lang="zh-CN" altLang="en-US" sz="2600" dirty="0">
                <a:solidFill>
                  <a:srgbClr val="5C6873"/>
                </a:solidFill>
                <a:latin typeface="Arial Narrow" panose="020B0604020202020204" pitchFamily="34" charset="0"/>
                <a:ea typeface="SimSun" panose="02010600030101010101" pitchFamily="2" charset="-122"/>
                <a:cs typeface="Arial Narrow" panose="020B0604020202020204" pitchFamily="34" charset="0"/>
              </a:rPr>
              <a:t>，</a:t>
            </a:r>
            <a:r>
              <a:rPr lang="en-US" altLang="zh-CN" sz="2600" dirty="0">
                <a:solidFill>
                  <a:srgbClr val="5C6873"/>
                </a:solidFill>
                <a:latin typeface="Arial Narrow" panose="020B0604020202020204" pitchFamily="34" charset="0"/>
                <a:ea typeface="SimSun" panose="02010600030101010101" pitchFamily="2" charset="-122"/>
                <a:cs typeface="Arial Narrow" panose="020B0604020202020204" pitchFamily="34" charset="0"/>
              </a:rPr>
              <a:t>1839-1908</a:t>
            </a:r>
            <a:r>
              <a:rPr lang="zh-CN" altLang="en-US" sz="2600" dirty="0">
                <a:solidFill>
                  <a:srgbClr val="5C6873"/>
                </a:solidFill>
                <a:latin typeface="Arial Narrow" panose="020B0604020202020204" pitchFamily="34" charset="0"/>
                <a:ea typeface="SimSun" panose="02010600030101010101" pitchFamily="2" charset="-122"/>
                <a:cs typeface="Arial Narrow" panose="020B0604020202020204" pitchFamily="34" charset="0"/>
              </a:rPr>
              <a:t>）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一起完成的。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1873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年的一天，作曲家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克纳普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带着这首乐曲去拜访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芬妮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克纳普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在钢琴前弹奏几遍之后，问</a:t>
            </a:r>
            <a:r>
              <a:rPr lang="zh-CN" altLang="en-US" sz="26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芬妮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：“你听到这曲子里的信息了吗？”芬妮说：“有福的确据，耶稣属我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……”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这首著名的诗歌就这样诞生了。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芬妮说，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神的启示成为她赞美诗的来源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。这首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有福的确据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诞生后，成为最受欢迎的赞美诗之一，在后世广为流传。她说：“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我相信仁慈的主与祂奇妙的旨意，祂用这种方法，将我分别为圣，使我有机会作祂指派我的事工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我若不失明，就绝不会得到这样好的教育，也不会训练出如此强的记忆力，更不能使这许多人得到益处”。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在芬妮九十岁的生日宴上，她说：“在这广大的世界上，没有什么比讲主的故事更让我快乐，因为这是我的信息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我对神和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圣经</a:t>
            </a:r>
            <a:r>
              <a:rPr lang="en-US" altLang="zh-CN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真理的爱慕，在九十岁时比十九岁时更真切、更坚定”。</a:t>
            </a:r>
            <a:endParaRPr lang="zh-CN" altLang="en-US" sz="2600" b="0" i="0" u="none" strike="noStrike" dirty="0">
              <a:solidFill>
                <a:srgbClr val="5C687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9580" y="107315"/>
            <a:ext cx="2921000" cy="556260"/>
          </a:xfrm>
        </p:spPr>
        <p:txBody>
          <a:bodyPr vert="horz" rtlCol="0" anchor="ctr">
            <a:noAutofit/>
          </a:bodyPr>
          <a:lstStyle/>
          <a:p>
            <a:pPr lvl="0" algn="l"/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诗歌简述</a:t>
            </a:r>
          </a:p>
        </p:txBody>
      </p:sp>
      <p:sp>
        <p:nvSpPr>
          <p:cNvPr id="2" name="矩形 1"/>
          <p:cNvSpPr/>
          <p:nvPr/>
        </p:nvSpPr>
        <p:spPr>
          <a:xfrm>
            <a:off x="449580" y="1009015"/>
            <a:ext cx="11304905" cy="551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诗人对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得着的救恩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有一个</a:t>
            </a:r>
            <a:r>
              <a:rPr lang="zh-CN" altLang="en-US" sz="28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高品的</a:t>
            </a:r>
            <a:r>
              <a:rPr lang="zh-CN" altLang="en-US" sz="28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认识</a:t>
            </a:r>
            <a:r>
              <a:rPr lang="zh-CN" altLang="en-US" sz="28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和主观的</a:t>
            </a:r>
            <a:r>
              <a:rPr lang="zh-CN" altLang="en-US" sz="28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经历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。诗人的得救不是为着自己外面的好处，而是</a:t>
            </a:r>
            <a:r>
              <a:rPr lang="zh-CN" altLang="en-US" sz="28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经历里面的地位的转变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：“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预尝神荣耀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”、“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作神后嗣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”。</a:t>
            </a:r>
            <a:endParaRPr lang="en-US" altLang="zh-CN" sz="2800" dirty="0">
              <a:solidFill>
                <a:srgbClr val="5C687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诗人对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得救后的生活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也有实实在在的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主观的经历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，因着她顺服神的主权，在第二节和第三节的时候，反复地唱“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完全的顺服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”，我们从诗人的经历中，也可以看出，这确是她的生活。看见这救恩的宝贝，看见这救恩的高超，怎能不顺服祂呢？</a:t>
            </a:r>
            <a:endParaRPr lang="en-US" altLang="zh-CN" sz="2800" b="0" i="0" u="none" strike="noStrike" dirty="0">
              <a:solidFill>
                <a:srgbClr val="5C687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这首诗歌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有真理，有经历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，成为一首非常激励人、安慰人的诗歌，无怪乎在各种的情境中都成为大家喜悦的诗歌。</a:t>
            </a:r>
            <a:endParaRPr lang="zh-CN" altLang="en-US" sz="2800" b="0" i="0" u="none" strike="noStrike" dirty="0">
              <a:solidFill>
                <a:srgbClr val="5C687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9580" y="107315"/>
            <a:ext cx="2995930" cy="518160"/>
          </a:xfrm>
        </p:spPr>
        <p:txBody>
          <a:bodyPr vert="horz" rtlCol="0" anchor="ctr">
            <a:noAutofit/>
          </a:bodyPr>
          <a:lstStyle/>
          <a:p>
            <a:pPr lvl="0" algn="l"/>
            <a:r>
              <a:rPr kumimoji="1" lang="zh-CN" altLang="en-US" sz="3900" dirty="0"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乐感简述</a:t>
            </a:r>
          </a:p>
        </p:txBody>
      </p:sp>
      <p:sp>
        <p:nvSpPr>
          <p:cNvPr id="2" name="矩形 1"/>
          <p:cNvSpPr/>
          <p:nvPr/>
        </p:nvSpPr>
        <p:spPr>
          <a:xfrm>
            <a:off x="647293" y="1134110"/>
            <a:ext cx="10659140" cy="4746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这是一首</a:t>
            </a:r>
            <a:r>
              <a:rPr lang="en-US" altLang="zh-CN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8/9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拍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的曲调，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弱起拍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，整体感觉</a:t>
            </a:r>
            <a:r>
              <a:rPr lang="zh-CN" altLang="en-US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轻快、喜乐、豪迈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2800" u="sng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唱诗的时候，要很有把握</a:t>
            </a: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2800" dirty="0">
              <a:solidFill>
                <a:srgbClr val="5C687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dirty="0">
                <a:solidFill>
                  <a:srgbClr val="5C687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曲调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加入了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很多附点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结构，让整首诗歌唱的时候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非常跳跃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2800" b="0" i="0" u="none" strike="noStrike" dirty="0">
              <a:solidFill>
                <a:srgbClr val="5C687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正歌的部分，歌词内容是</a:t>
            </a:r>
            <a:r>
              <a:rPr lang="zh-CN" altLang="en-US" sz="2800" b="0" i="0" u="sng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见证和经历</a:t>
            </a:r>
            <a:r>
              <a:rPr lang="zh-CN" altLang="en-US" sz="2800" b="0" i="0" u="sng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的陈述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，但唱的时候，也要注意把握强弱弱的三段式起伏。</a:t>
            </a:r>
            <a:endParaRPr lang="en-US" altLang="zh-CN" sz="2800" b="0" i="0" u="none" strike="noStrike" dirty="0">
              <a:solidFill>
                <a:srgbClr val="5C687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副歌的</a:t>
            </a:r>
            <a:r>
              <a:rPr lang="zh-CN" altLang="en-US" sz="2800" b="0" i="0" u="sng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曲调逐渐高昂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很确实地、很有把握地唱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，“这是我见证，是我诗歌”，似乎有一种</a:t>
            </a:r>
            <a:r>
              <a:rPr lang="zh-CN" altLang="en-US" sz="2800" b="0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呼召</a:t>
            </a:r>
            <a:r>
              <a:rPr lang="zh-CN" altLang="en-US" sz="2800" b="0" i="0" u="none" strike="noStrike" dirty="0">
                <a:solidFill>
                  <a:srgbClr val="5C687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：蒙恩的人啊，快来一同享受祂吧。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-59239" y="148284"/>
            <a:ext cx="5020039" cy="648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一</a:t>
            </a:r>
            <a:r>
              <a:rPr kumimoji="1" lang="en-US" altLang="zh-CN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	</a:t>
            </a:r>
            <a:r>
              <a:rPr kumimoji="1"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得救后的地位</a:t>
            </a:r>
            <a:endParaRPr kumimoji="1" lang="en-US" altLang="zh-CN" sz="3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有福的确据，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基督属我！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预尝神荣耀，何等快活！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蒙宝血赎回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，领受恩赐；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由圣灵重生，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作神后嗣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。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（副） 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这是我见证，是我诗歌， 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赞美我救主，口唱心和！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这是我见证，是我诗歌， 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赞美我救主，终日欢乐！</a:t>
            </a:r>
          </a:p>
        </p:txBody>
      </p:sp>
      <p:sp>
        <p:nvSpPr>
          <p:cNvPr id="3" name="矩形 2"/>
          <p:cNvSpPr/>
          <p:nvPr/>
        </p:nvSpPr>
        <p:spPr>
          <a:xfrm>
            <a:off x="4899025" y="229870"/>
            <a:ext cx="7002145" cy="285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charset="-122"/>
                <a:ea typeface="华文行楷" panose="02010800040101010101" charset="-122"/>
              </a:rPr>
              <a:t>真理：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我们藉这爱子的血得蒙救赎，过犯得以赦免，乃是照他丰富的恩典。</a:t>
            </a:r>
            <a:r>
              <a:rPr lang="en-US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你们既听见真理的道，就是那叫你们得救的福音，也信了基督，既然信他，就受了所应许的圣灵为印记。这圣灵是我们得基业的凭据，直等到神之民被赎，使他的荣耀得着称赞。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       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以弗所书一</a:t>
            </a:r>
            <a:r>
              <a:rPr lang="en-US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；</a:t>
            </a:r>
            <a:r>
              <a:rPr lang="en-US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13-14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17429" y="2892020"/>
            <a:ext cx="7001633" cy="371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charset="-122"/>
                <a:ea typeface="华文行楷" panose="02010800040101010101" charset="-122"/>
              </a:rPr>
              <a:t>灵感：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一个人得救之后，他里面有个确实的东西，就是基督住在我们里面了，“基督属我”。基督在我里面，我联于这位荣耀的神了，叫我能预尝那日的荣耀。</a:t>
            </a: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得救，不仅叫我享受赦罪的平安，“蒙宝血赎回”，更得着圣灵在我里面，叫我成为神的产业，神的后嗣。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6847" y="80893"/>
            <a:ext cx="3819097" cy="571389"/>
          </a:xfrm>
        </p:spPr>
        <p:txBody>
          <a:bodyPr/>
          <a:lstStyle/>
          <a:p>
            <a:r>
              <a:rPr kumimoji="1" lang="zh-CN" altLang="en-US" sz="4000" dirty="0">
                <a:latin typeface="Heiti SC Medium" panose="02000000000000000000" charset="-122"/>
                <a:ea typeface="Heiti SC Medium" panose="02000000000000000000" charset="-122"/>
              </a:rPr>
              <a:t>启示的话</a:t>
            </a:r>
          </a:p>
        </p:txBody>
      </p:sp>
      <p:sp>
        <p:nvSpPr>
          <p:cNvPr id="3" name="矩形 2"/>
          <p:cNvSpPr/>
          <p:nvPr/>
        </p:nvSpPr>
        <p:spPr>
          <a:xfrm>
            <a:off x="190826" y="836432"/>
            <a:ext cx="11810347" cy="580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我们不仅受了圣灵为印记，也领受了那灵作凭据。“</a:t>
            </a:r>
            <a:r>
              <a:rPr lang="zh-CN" altLang="en-US" sz="2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这圣灵是我们得基业的凭据</a:t>
            </a:r>
            <a:r>
              <a:rPr lang="en-US" altLang="zh-CN" sz="2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原文是质</a:t>
            </a:r>
            <a:r>
              <a:rPr lang="en-US" altLang="zh-CN" sz="2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，直等到神之民被赎，使他的荣耀得着称赞。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”（弗一</a:t>
            </a:r>
            <a:r>
              <a:rPr lang="en-US" altLang="zh-CN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14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印记和凭据有什么分别？</a:t>
            </a:r>
            <a:r>
              <a:rPr lang="zh-CN" altLang="en-US" sz="2600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我们受了那灵作印记，说出我们是属神的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r>
              <a:rPr lang="zh-CN" altLang="en-US" sz="2600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我们接受了那灵作凭据，意即神是属于我们的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。我们得救时，一面我们受了印记，同时我们也得着了凭据。「凭据」这个词也可以译作「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预尝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」。或许我们会想象，在永世里是什么样的情形？事实上，我们不用想象，因为</a:t>
            </a:r>
            <a:r>
              <a:rPr lang="zh-CN" altLang="en-US" sz="2600" u="sng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现今我们已经有了预尝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2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当我们在灵里碰见主、享受到主的那种喜乐，就是一个凭据，就是一个预尝，就是我们在永世里不间断要经历的。</a:t>
            </a: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很多人只是碰巧摸着了灵，甚至有些基督徒从来没有摸着过灵，但是奇妙的是，我们一旦碰着灵了，在灵中享受到主了，我们就会兴奋的说：「哈利路亚，太好了，太美妙了，我有了主的同在</a:t>
            </a:r>
            <a:r>
              <a:rPr lang="en-US" altLang="zh-CN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  <a:r>
              <a:rPr lang="zh-CN" altLang="en-US" sz="26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」这是主给我们的凭据、预尝，叫我们明白在永世里的喜乐和满足，并且当我们在永世里享受的时候，还要比今天更丰富、更高超、更完满。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31275" y="629441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——</a:t>
            </a:r>
            <a:r>
              <a:rPr kumimoji="1" lang="zh-CN" altLang="en-US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摘自</a:t>
            </a: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kumimoji="1" lang="zh-CN" altLang="en-US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重生</a:t>
            </a:r>
            <a:r>
              <a:rPr kumimoji="1" lang="en-US" altLang="zh-CN" sz="1400" i="1" u="sng" dirty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kumimoji="1" lang="zh-CN" altLang="en-US" sz="1400" i="1" u="sng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44185" y="254475"/>
            <a:ext cx="4399721" cy="648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二</a:t>
            </a:r>
            <a:r>
              <a:rPr kumimoji="1" lang="en-US" altLang="zh-CN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	</a:t>
            </a:r>
            <a:r>
              <a:rPr kumimoji="1"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得救后的盼望 </a:t>
            </a:r>
            <a:endParaRPr kumimoji="1" lang="en-US" altLang="zh-CN" sz="3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完全的顺服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，完全甘甜， </a:t>
            </a:r>
            <a:r>
              <a:rPr kumimoji="1"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被提</a:t>
            </a: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的景象，显在眼前；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似乎有声音，从天而来， 细说主怜悯，柔述主爱。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（副） 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这是我见证，是我诗歌， 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赞美我救主，口唱心和！</a:t>
            </a: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这是我见证，是我诗歌， </a:t>
            </a:r>
            <a:endParaRPr kumimoji="1" lang="en-US" altLang="zh-CN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Heiti SC Light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eiti SC Light" panose="02000000000000000000" charset="-122"/>
              </a:rPr>
              <a:t>赞美我救主，终日欢乐！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9520" y="3015170"/>
            <a:ext cx="6909435" cy="376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charset="-122"/>
                <a:ea typeface="华文行楷" panose="02010800040101010101" charset="-122"/>
                <a:sym typeface="+mn-ea"/>
              </a:rPr>
              <a:t>灵感：</a:t>
            </a: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从前是为着地上的事物而活，得救之后是为着主活，</a:t>
            </a:r>
            <a:r>
              <a:rPr kumimoji="1" lang="zh-CN" altLang="en-US" sz="26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被提</a:t>
            </a: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成了我们得救之后的盼望。</a:t>
            </a: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诗人在这里摸着一个</a:t>
            </a:r>
            <a:r>
              <a:rPr kumimoji="1" lang="zh-CN" altLang="en-US" sz="26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诀窍</a:t>
            </a: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，这一生就是完全顺服的一生，被提的实际，得胜与否，在乎是否完全的顺服。</a:t>
            </a:r>
          </a:p>
          <a:p>
            <a:pPr marL="457200" indent="-457200" algn="just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600" dirty="0">
                <a:solidFill>
                  <a:schemeClr val="accent2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越顺服主的领率，越顺服主的制作，我越认识主的怜悯和主的爱。</a:t>
            </a:r>
          </a:p>
        </p:txBody>
      </p:sp>
      <p:sp>
        <p:nvSpPr>
          <p:cNvPr id="4" name="矩形 3"/>
          <p:cNvSpPr/>
          <p:nvPr/>
        </p:nvSpPr>
        <p:spPr>
          <a:xfrm>
            <a:off x="4965700" y="110490"/>
            <a:ext cx="7066915" cy="285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华文行楷" panose="02010800040101010101" charset="-122"/>
                <a:ea typeface="华文行楷" panose="02010800040101010101" charset="-122"/>
                <a:sym typeface="+mn-ea"/>
              </a:rPr>
              <a:t>真理：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我们这活着还存留到主降临的人，断不能在那已经睡了的人之先，因为主必亲自从天降临，有呼叫的声音和天使长的声音，又有　神的号吹响；那在基督里死了的人必先复活。以后我们这活着还存留的人必和他们一同被提到云里，在空中与主相遇。这样，我们就要和主永远同在。（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帖前四</a:t>
            </a:r>
            <a:r>
              <a:rPr lang="en-US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-17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10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C0CA54"/>
      </a:accent1>
      <a:accent2>
        <a:srgbClr val="9BCF39"/>
      </a:accent2>
      <a:accent3>
        <a:srgbClr val="76AC70"/>
      </a:accent3>
      <a:accent4>
        <a:srgbClr val="2C9F76"/>
      </a:accent4>
      <a:accent5>
        <a:srgbClr val="2C789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2716</Words>
  <Application>Microsoft Macintosh PowerPoint</Application>
  <PresentationFormat>宽屏</PresentationFormat>
  <Paragraphs>101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仿宋</vt:lpstr>
      <vt:lpstr>仿宋</vt:lpstr>
      <vt:lpstr>STZhongsong</vt:lpstr>
      <vt:lpstr>STXingkai</vt:lpstr>
      <vt:lpstr>STXingkai</vt:lpstr>
      <vt:lpstr>SimSun</vt:lpstr>
      <vt:lpstr>KaiTi</vt:lpstr>
      <vt:lpstr>Heiti SC Medium</vt:lpstr>
      <vt:lpstr>Apple Chancery</vt:lpstr>
      <vt:lpstr>Arial</vt:lpstr>
      <vt:lpstr>Arial Narrow</vt:lpstr>
      <vt:lpstr>Arial Narrow Regular</vt:lpstr>
      <vt:lpstr>Calibri</vt:lpstr>
      <vt:lpstr>Century Gothic</vt:lpstr>
      <vt:lpstr>Segoe UI Light</vt:lpstr>
      <vt:lpstr>Wingdings</vt:lpstr>
      <vt:lpstr>Wingdings 2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Microsoft Office User</cp:lastModifiedBy>
  <cp:revision>137</cp:revision>
  <dcterms:created xsi:type="dcterms:W3CDTF">2021-12-09T00:01:49Z</dcterms:created>
  <dcterms:modified xsi:type="dcterms:W3CDTF">2025-10-12T23:31:12Z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